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35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C1EC-0C25-475E-B0EC-F3B8A3EF8CCC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E9DF-AD68-41F1-9923-5337317D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1):  	Only an improved sanitation facility in certain urban settings such as urban slums with very high population densities</a:t>
            </a:r>
            <a:endParaRPr lang="nl-NL" sz="1200" dirty="0" smtClean="0"/>
          </a:p>
          <a:p>
            <a:pPr marL="0" indent="0" algn="just">
              <a:buNone/>
            </a:pPr>
            <a:r>
              <a:rPr lang="en-GB" sz="1200" dirty="0" smtClean="0"/>
              <a:t>2):   	E.g. excreta are flushed to the street, yard or plot, open sewer, a ditch, a drainage way or other location</a:t>
            </a:r>
            <a:endParaRPr lang="nl-NL" sz="1200" dirty="0" smtClean="0"/>
          </a:p>
          <a:p>
            <a:pPr marL="0" indent="0" algn="just">
              <a:buNone/>
            </a:pPr>
            <a:r>
              <a:rPr lang="en-GB" sz="1200" dirty="0" smtClean="0"/>
              <a:t>3):  	In rural areas with very low population densities open defecation or “cat system” defecation may not pose a risk to public health and to the 	environment.</a:t>
            </a:r>
            <a:endParaRPr lang="nl-N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CB825-AE6B-4B15-865E-678179579A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CB825-AE6B-4B15-865E-678179579A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828" y="2034862"/>
            <a:ext cx="6590764" cy="383146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820" y="5628588"/>
            <a:ext cx="71628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Urban Low Income Areas &amp; WSS Situation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69" y="1446550"/>
            <a:ext cx="5523523" cy="41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1966" y="382953"/>
            <a:ext cx="739357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smtClean="0"/>
              <a:t>Sanitation Marketers Training   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46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72" y="61175"/>
            <a:ext cx="8229600" cy="944562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Habitation Patterns in Low Income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79" y="1005737"/>
            <a:ext cx="8229600" cy="49831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WSTF and GIZ carried out a sanitation study in 11 cities and towns (+- 2,000 households were interviewed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8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i="1" dirty="0">
                <a:solidFill>
                  <a:srgbClr val="C1032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</a:t>
            </a:r>
            <a:r>
              <a:rPr lang="en-GB" sz="2000" i="1" u="sng" dirty="0">
                <a:solidFill>
                  <a:srgbClr val="C1032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UBSUP Preparatory Study</a:t>
            </a:r>
            <a:r>
              <a:rPr lang="en-GB" sz="2000" i="1" dirty="0">
                <a:solidFill>
                  <a:srgbClr val="C1032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shows: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8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large majority (63.9%) of all households in the low income areas studied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are </a:t>
            </a:r>
            <a:r>
              <a:rPr lang="en-GB" sz="2000" u="sng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renting</a:t>
            </a:r>
            <a:r>
              <a:rPr lang="en-GB" sz="2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their accommodation</a:t>
            </a:r>
            <a:endParaRPr lang="nl-N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6" y="2825286"/>
            <a:ext cx="8400288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Habitation Patterns in Low Income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The study also shows that there are marked differences between the various cities and towns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In </a:t>
            </a:r>
            <a:r>
              <a:rPr lang="en-GB" sz="2000" dirty="0" err="1">
                <a:solidFill>
                  <a:prstClr val="black"/>
                </a:solidFill>
                <a:ea typeface="Times New Roman"/>
                <a:cs typeface="Times New Roman"/>
              </a:rPr>
              <a:t>Nakuru</a:t>
            </a: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 and </a:t>
            </a:r>
            <a:r>
              <a:rPr lang="en-GB" sz="2000" dirty="0" err="1">
                <a:solidFill>
                  <a:prstClr val="black"/>
                </a:solidFill>
                <a:ea typeface="Times New Roman"/>
                <a:cs typeface="Times New Roman"/>
              </a:rPr>
              <a:t>Kiserian</a:t>
            </a: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, approximately 90% of all households are renting their accommodation -  Figures for </a:t>
            </a:r>
            <a:r>
              <a:rPr lang="en-GB" sz="2000" dirty="0" err="1">
                <a:solidFill>
                  <a:prstClr val="black"/>
                </a:solidFill>
                <a:ea typeface="Times New Roman"/>
                <a:cs typeface="Times New Roman"/>
              </a:rPr>
              <a:t>Garissa</a:t>
            </a: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 and </a:t>
            </a:r>
            <a:r>
              <a:rPr lang="en-GB" sz="2000" dirty="0" err="1">
                <a:solidFill>
                  <a:prstClr val="black"/>
                </a:solidFill>
                <a:ea typeface="Times New Roman"/>
                <a:cs typeface="Times New Roman"/>
              </a:rPr>
              <a:t>Isiolo</a:t>
            </a: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 are much lower; 14.3% and 28.6% respectively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Approximately 37% of all plot owners are residing on the plot (resident landlord and landlady) while 35 % of the landlords or landladies are not residing on the plot</a:t>
            </a:r>
            <a:endParaRPr lang="en-GB" sz="20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7" y="49369"/>
            <a:ext cx="8229600" cy="715962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Habitation Patterns in Low Income Areas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01" y="933739"/>
            <a:ext cx="633984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477"/>
            <a:ext cx="8229600" cy="715962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Habitation Patterns in Low Income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Areas (Examples)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947"/>
            <a:ext cx="4251960" cy="31879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64" y="3522354"/>
            <a:ext cx="3124200" cy="23431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9" y="4022903"/>
            <a:ext cx="2064152" cy="15481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6" y="4022903"/>
            <a:ext cx="2057400" cy="15430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6" y="654133"/>
            <a:ext cx="3595968" cy="26969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5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14" y="46039"/>
            <a:ext cx="8229600" cy="868362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Sanitation  in Low Income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79" y="746367"/>
            <a:ext cx="8229600" cy="4830763"/>
          </a:xfrm>
        </p:spPr>
        <p:txBody>
          <a:bodyPr/>
          <a:lstStyle/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 smtClean="0">
                <a:solidFill>
                  <a:prstClr val="black"/>
                </a:solidFill>
                <a:cs typeface="Arial" charset="0"/>
              </a:rPr>
              <a:t>Landlords </a:t>
            </a:r>
            <a:r>
              <a:rPr lang="en-GB" sz="2000" dirty="0">
                <a:solidFill>
                  <a:prstClr val="black"/>
                </a:solidFill>
                <a:cs typeface="Arial" charset="0"/>
              </a:rPr>
              <a:t>&amp; landladies play an important role in decision making with regard </a:t>
            </a:r>
            <a:r>
              <a:rPr lang="en-GB" sz="2000" dirty="0" smtClean="0">
                <a:solidFill>
                  <a:prstClr val="black"/>
                </a:solidFill>
                <a:cs typeface="Arial" charset="0"/>
              </a:rPr>
              <a:t>to sanitation</a:t>
            </a:r>
            <a:endParaRPr lang="nl-NL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ndlord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921" y="1503607"/>
            <a:ext cx="6342380" cy="40735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3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98" y="184486"/>
            <a:ext cx="8229600" cy="639762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Sanitation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Situation in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Low Income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Low income areas: The </a:t>
            </a:r>
            <a:r>
              <a:rPr lang="en-GB" sz="1800" u="sng" dirty="0">
                <a:solidFill>
                  <a:prstClr val="black"/>
                </a:solidFill>
                <a:ea typeface="Times New Roman"/>
                <a:cs typeface="Times New Roman"/>
              </a:rPr>
              <a:t>traditional pit latrine </a:t>
            </a: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is the most common toilet, followed by the </a:t>
            </a:r>
            <a:r>
              <a:rPr lang="en-GB" sz="1800" u="sng" dirty="0">
                <a:solidFill>
                  <a:prstClr val="black"/>
                </a:solidFill>
                <a:ea typeface="Times New Roman"/>
                <a:cs typeface="Times New Roman"/>
              </a:rPr>
              <a:t>improved pit latrine</a:t>
            </a:r>
          </a:p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Only 4% of the residents of all plots do not have a functioning toilet</a:t>
            </a:r>
            <a:endParaRPr lang="nl-NL" sz="1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57704"/>
            <a:ext cx="69494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Sanitation Situation in Low Income </a:t>
            </a: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Areas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Most households must share the toilet they use with other households living on the same plot</a:t>
            </a:r>
          </a:p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However, almost no households that have their own toilet share their toilet with others (</a:t>
            </a:r>
            <a:r>
              <a:rPr lang="en-GB" sz="1800" dirty="0">
                <a:solidFill>
                  <a:srgbClr val="C10323"/>
                </a:solidFill>
                <a:ea typeface="Times New Roman"/>
                <a:cs typeface="Times New Roman"/>
              </a:rPr>
              <a:t>e.g. other families residing on the same plot</a:t>
            </a: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9" y="3154680"/>
            <a:ext cx="7997952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40" y="0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Sanitation Situation in Low Income Areas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40" y="1168802"/>
            <a:ext cx="7886700" cy="4351338"/>
          </a:xfrm>
        </p:spPr>
        <p:txBody>
          <a:bodyPr/>
          <a:lstStyle/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/>
                </a:solidFill>
                <a:ea typeface="Times New Roman"/>
                <a:cs typeface="Times New Roman"/>
              </a:rPr>
              <a:t>36.2% of Muslim households have their own toilet. This  is significantly higher as compared to Christian households (15.4%) </a:t>
            </a:r>
            <a:r>
              <a:rPr lang="en-GB" sz="1800" dirty="0">
                <a:solidFill>
                  <a:prstClr val="black"/>
                </a:solidFill>
                <a:ea typeface="Times New Roman"/>
                <a:cs typeface="Times New Roman"/>
              </a:rPr>
              <a:t>(Source: UBSUP Preparatory Study)</a:t>
            </a:r>
          </a:p>
          <a:p>
            <a:pPr marL="0" lv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This is understandable if one considers the emphasis placed by Muslims on:</a:t>
            </a:r>
          </a:p>
          <a:p>
            <a:pPr marL="800100" lvl="1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 gender and privacy</a:t>
            </a:r>
          </a:p>
          <a:p>
            <a:pPr marL="800100" lvl="1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their preference for squatting instead of sitting (for hygienic reasons),</a:t>
            </a:r>
          </a:p>
          <a:p>
            <a:pPr marL="800100" lvl="1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 the use of water for anal cleansing and </a:t>
            </a:r>
          </a:p>
          <a:p>
            <a:pPr marL="800100" lvl="1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their preference for pour-flush toilets </a:t>
            </a:r>
            <a:endParaRPr lang="nl-NL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353" y="-296863"/>
            <a:ext cx="78867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4F81BD">
                    <a:lumMod val="75000"/>
                  </a:srgbClr>
                </a:solidFill>
              </a:rPr>
              <a:t>Thank you!</a:t>
            </a:r>
            <a:endParaRPr lang="en-US" dirty="0"/>
          </a:p>
        </p:txBody>
      </p:sp>
      <p:pic>
        <p:nvPicPr>
          <p:cNvPr id="5" name="Picture 9" descr="DSC016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" y="2121794"/>
            <a:ext cx="4114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2" y="1028700"/>
            <a:ext cx="40386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77" y="17938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4F81BD">
                    <a:lumMod val="50000"/>
                  </a:srgbClr>
                </a:solidFill>
              </a:rPr>
              <a:t>What are the </a:t>
            </a:r>
            <a:r>
              <a:rPr lang="en-GB" sz="2400" b="1" u="sng" dirty="0">
                <a:solidFill>
                  <a:srgbClr val="4F81BD">
                    <a:lumMod val="50000"/>
                  </a:srgbClr>
                </a:solidFill>
              </a:rPr>
              <a:t>target areas</a:t>
            </a:r>
            <a:r>
              <a:rPr lang="en-GB" sz="2400" b="1" dirty="0">
                <a:solidFill>
                  <a:srgbClr val="4F81BD">
                    <a:lumMod val="50000"/>
                  </a:srgbClr>
                </a:solidFill>
              </a:rPr>
              <a:t> of the UBSUP/SafiSan Programme?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5" y="590550"/>
            <a:ext cx="8229600" cy="5440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Informal urban settlements 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Informal settlements are often referred to as “urban slums” 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Residents often depend on a small number of house/yard connections, springs and wells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 other areas residents use water kiosks or rely on the services of water resellers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Households residing on the same plot share pit latrines and in slums (such as </a:t>
            </a:r>
            <a:r>
              <a:rPr lang="en-GB" sz="2000" dirty="0" err="1">
                <a:solidFill>
                  <a:prstClr val="black"/>
                </a:solidFill>
              </a:rPr>
              <a:t>Kibera</a:t>
            </a:r>
            <a:r>
              <a:rPr lang="en-GB" sz="2000" dirty="0">
                <a:solidFill>
                  <a:prstClr val="black"/>
                </a:solidFill>
              </a:rPr>
              <a:t> in Nairobi) some residents resort to flying toilets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Kibera, Nairo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17" y="3632915"/>
            <a:ext cx="3378360" cy="244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76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09" y="3632915"/>
            <a:ext cx="3264953" cy="244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sz="2400" b="1" dirty="0">
                <a:solidFill>
                  <a:srgbClr val="4F81BD">
                    <a:tint val="83000"/>
                    <a:satMod val="150000"/>
                  </a:srgbClr>
                </a:solidFill>
              </a:rPr>
              <a:t>2.   Target areas: Planned urban areas with planned low income housing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1977"/>
            <a:ext cx="7981950" cy="5004986"/>
          </a:xfrm>
        </p:spPr>
        <p:txBody>
          <a:bodyPr/>
          <a:lstStyle/>
          <a:p>
            <a:pPr marL="382588" lvl="0" algn="just">
              <a:buFont typeface="Arial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Planned low income housing areas or estates with high population densities, dilapidated water supply and sanitation systems (e.g. Council and Government housing areas)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CCCR (2), Naivash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7540"/>
            <a:ext cx="386125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CCCR(1), Naivas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478491"/>
            <a:ext cx="3886200" cy="29146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57" y="-17229"/>
            <a:ext cx="7886700" cy="1325563"/>
          </a:xfrm>
        </p:spPr>
        <p:txBody>
          <a:bodyPr/>
          <a:lstStyle/>
          <a:p>
            <a:r>
              <a:rPr lang="en-GB" sz="2400" b="1" dirty="0">
                <a:solidFill>
                  <a:srgbClr val="4F81BD">
                    <a:tint val="83000"/>
                    <a:satMod val="150000"/>
                  </a:srgbClr>
                </a:solidFill>
              </a:rPr>
              <a:t>3.  Target Areas: Informal housing in planned residential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07" y="1141870"/>
            <a:ext cx="8229600" cy="4754563"/>
          </a:xfrm>
        </p:spPr>
        <p:txBody>
          <a:bodyPr/>
          <a:lstStyle/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Informal housing in planned urban areas where plot owners have title deeds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Sometimes plots with informal housing constitute </a:t>
            </a:r>
            <a:r>
              <a:rPr lang="en-GB" sz="2000" u="sng" dirty="0">
                <a:solidFill>
                  <a:prstClr val="black"/>
                </a:solidFill>
              </a:rPr>
              <a:t>small pockets</a:t>
            </a:r>
            <a:r>
              <a:rPr lang="en-GB" sz="2000" dirty="0">
                <a:solidFill>
                  <a:prstClr val="black"/>
                </a:solidFill>
              </a:rPr>
              <a:t> which are surrounded by well constructed homes or commercial </a:t>
            </a:r>
            <a:r>
              <a:rPr lang="en-GB" sz="2000" dirty="0" smtClean="0">
                <a:solidFill>
                  <a:prstClr val="black"/>
                </a:solidFill>
              </a:rPr>
              <a:t>properties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5" name="Picture 4" descr="Flats in Kit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22" y="2988024"/>
            <a:ext cx="4129710" cy="30964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4166938"/>
            <a:ext cx="171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Flats in </a:t>
            </a:r>
            <a:r>
              <a:rPr lang="en-GB" i="1" dirty="0" err="1"/>
              <a:t>Kitale</a:t>
            </a:r>
            <a:r>
              <a:rPr lang="en-GB" i="1" dirty="0"/>
              <a:t> &gt;&gt;</a:t>
            </a:r>
          </a:p>
        </p:txBody>
      </p:sp>
    </p:spTree>
    <p:extLst>
      <p:ext uri="{BB962C8B-B14F-4D97-AF65-F5344CB8AC3E}">
        <p14:creationId xmlns:p14="http://schemas.microsoft.com/office/powerpoint/2010/main" val="118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14" y="-193676"/>
            <a:ext cx="7886700" cy="1325563"/>
          </a:xfrm>
        </p:spPr>
        <p:txBody>
          <a:bodyPr/>
          <a:lstStyle/>
          <a:p>
            <a:r>
              <a:rPr lang="en-GB" sz="2400" b="1" dirty="0">
                <a:solidFill>
                  <a:srgbClr val="4F81BD">
                    <a:tint val="83000"/>
                    <a:satMod val="150000"/>
                  </a:srgbClr>
                </a:solidFill>
              </a:rPr>
              <a:t>4. Target Areas: Urban IDP 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69" y="793124"/>
            <a:ext cx="8229600" cy="4830763"/>
          </a:xfrm>
        </p:spPr>
        <p:txBody>
          <a:bodyPr/>
          <a:lstStyle/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 some towns such as </a:t>
            </a:r>
            <a:r>
              <a:rPr lang="en-GB" sz="2000" dirty="0" err="1">
                <a:solidFill>
                  <a:prstClr val="black"/>
                </a:solidFill>
              </a:rPr>
              <a:t>Kitale</a:t>
            </a:r>
            <a:r>
              <a:rPr lang="en-GB" sz="2000" dirty="0">
                <a:solidFill>
                  <a:prstClr val="black"/>
                </a:solidFill>
              </a:rPr>
              <a:t>, there are a number of well established IDP settlements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These settlements are characterised by high population densities and informal housing (houses and huts constructed with branches, plastics and other available materials) 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Income levels in these settlements are usually very low and the WSS situation is often poor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Housing in Kipsonge Area(1), Kit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64" y="3699837"/>
            <a:ext cx="2946400" cy="192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Housing in Kipsonge Area_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3223587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3223"/>
            <a:ext cx="7886700" cy="1325563"/>
          </a:xfrm>
        </p:spPr>
        <p:txBody>
          <a:bodyPr/>
          <a:lstStyle/>
          <a:p>
            <a:r>
              <a:rPr lang="en-GB" sz="2400" b="1" dirty="0">
                <a:solidFill>
                  <a:srgbClr val="4F81BD">
                    <a:tint val="83000"/>
                    <a:satMod val="150000"/>
                  </a:srgbClr>
                </a:solidFill>
              </a:rPr>
              <a:t>5. Target areas: Urban sub-centres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327"/>
            <a:ext cx="8229600" cy="4754563"/>
          </a:xfrm>
        </p:spPr>
        <p:txBody>
          <a:bodyPr/>
          <a:lstStyle/>
          <a:p>
            <a:pPr marL="447675" lvl="0" indent="-382588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An urban sub-centre can be described as a relatively small urban centre, which is often situated at some distance from the nearest main town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ukembe sub-cen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84" y="2108201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058721"/>
            <a:ext cx="284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382588"/>
            <a:r>
              <a:rPr lang="en-GB" dirty="0" err="1"/>
              <a:t>Bukembe</a:t>
            </a:r>
            <a:r>
              <a:rPr lang="en-GB" dirty="0"/>
              <a:t> near </a:t>
            </a:r>
            <a:r>
              <a:rPr lang="en-GB" dirty="0" err="1"/>
              <a:t>Bungoma</a:t>
            </a:r>
            <a:r>
              <a:rPr lang="en-GB" dirty="0"/>
              <a:t> &gt;&gt;</a:t>
            </a:r>
          </a:p>
        </p:txBody>
      </p:sp>
    </p:spTree>
    <p:extLst>
      <p:ext uri="{BB962C8B-B14F-4D97-AF65-F5344CB8AC3E}">
        <p14:creationId xmlns:p14="http://schemas.microsoft.com/office/powerpoint/2010/main" val="2257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sz="2400" b="1" dirty="0">
                <a:solidFill>
                  <a:srgbClr val="4F81BD">
                    <a:tint val="83000"/>
                    <a:satMod val="150000"/>
                  </a:srgbClr>
                </a:solidFill>
              </a:rPr>
              <a:t>6.  Target areas: Large rural centres with urban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 large rural centre can be described as a large settlement located in a rural setting 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Population size and population density render rural water supply solutions (hand pumps, etc.) unsuitable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1010224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91496"/>
            <a:ext cx="4694246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17" y="127715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81BD">
                    <a:lumMod val="75000"/>
                  </a:srgbClr>
                </a:solidFill>
              </a:rPr>
              <a:t>What is improved sanitation?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04427"/>
            <a:ext cx="82296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Water Supply and Sanitation in the Target Areas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5563"/>
            <a:ext cx="8229600" cy="42793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679</Words>
  <Application>Microsoft Office PowerPoint</Application>
  <PresentationFormat>On-screen Show (4:3)</PresentationFormat>
  <Paragraphs>62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</vt:lpstr>
      <vt:lpstr>What are the target areas of the UBSUP/SafiSan Programme?</vt:lpstr>
      <vt:lpstr>2.   Target areas: Planned urban areas with planned low income housing </vt:lpstr>
      <vt:lpstr>3.  Target Areas: Informal housing in planned residential areas</vt:lpstr>
      <vt:lpstr>4. Target Areas: Urban IDP settlements</vt:lpstr>
      <vt:lpstr>5. Target areas: Urban sub-centres</vt:lpstr>
      <vt:lpstr>6.  Target areas: Large rural centres with urban characteristics</vt:lpstr>
      <vt:lpstr>What is improved sanitation?</vt:lpstr>
      <vt:lpstr>Water Supply and Sanitation in the Target Areas</vt:lpstr>
      <vt:lpstr>Habitation Patterns in Low Income Areas</vt:lpstr>
      <vt:lpstr>Habitation Patterns in Low Income Areas</vt:lpstr>
      <vt:lpstr>Habitation Patterns in Low Income Areas</vt:lpstr>
      <vt:lpstr>Habitation Patterns in Low Income Areas (Examples)</vt:lpstr>
      <vt:lpstr>Sanitation  in Low Income Areas</vt:lpstr>
      <vt:lpstr>Sanitation Situation in Low Income Areas</vt:lpstr>
      <vt:lpstr>Sanitation Situation in Low Income Areas (Cont’d)</vt:lpstr>
      <vt:lpstr>Sanitation Situation in Low Income Areas (Cont’d)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Gwada</dc:creator>
  <cp:lastModifiedBy>Bernard Njenga</cp:lastModifiedBy>
  <cp:revision>10</cp:revision>
  <dcterms:created xsi:type="dcterms:W3CDTF">2017-07-24T09:02:33Z</dcterms:created>
  <dcterms:modified xsi:type="dcterms:W3CDTF">2017-08-19T02:10:26Z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1732094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